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4"/>
  </p:notesMasterIdLst>
  <p:sldIdLst>
    <p:sldId id="256" r:id="rId2"/>
    <p:sldId id="304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279" r:id="rId22"/>
    <p:sldId id="282" r:id="rId23"/>
    <p:sldId id="260" r:id="rId24"/>
    <p:sldId id="277" r:id="rId25"/>
    <p:sldId id="273" r:id="rId26"/>
    <p:sldId id="276" r:id="rId27"/>
    <p:sldId id="307" r:id="rId28"/>
    <p:sldId id="278" r:id="rId29"/>
    <p:sldId id="257" r:id="rId30"/>
    <p:sldId id="280" r:id="rId31"/>
    <p:sldId id="281" r:id="rId32"/>
    <p:sldId id="305" r:id="rId33"/>
    <p:sldId id="283" r:id="rId34"/>
    <p:sldId id="284" r:id="rId35"/>
    <p:sldId id="271" r:id="rId36"/>
    <p:sldId id="270" r:id="rId37"/>
    <p:sldId id="263" r:id="rId38"/>
    <p:sldId id="285" r:id="rId39"/>
    <p:sldId id="261" r:id="rId40"/>
    <p:sldId id="258" r:id="rId41"/>
    <p:sldId id="264" r:id="rId42"/>
    <p:sldId id="306" r:id="rId43"/>
    <p:sldId id="259" r:id="rId44"/>
    <p:sldId id="265" r:id="rId45"/>
    <p:sldId id="267" r:id="rId46"/>
    <p:sldId id="266" r:id="rId47"/>
    <p:sldId id="268" r:id="rId48"/>
    <p:sldId id="269" r:id="rId49"/>
    <p:sldId id="272" r:id="rId50"/>
    <p:sldId id="274" r:id="rId51"/>
    <p:sldId id="275" r:id="rId52"/>
    <p:sldId id="308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6AC03-FA97-4F47-B84F-B13C0494F552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7ED2D-90B5-4998-9859-BB0991C21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88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7ED2D-90B5-4998-9859-BB0991C216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32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7ED2D-90B5-4998-9859-BB0991C216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3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184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39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79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2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22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73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5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7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9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5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A824F-3564-4E4C-AA42-7C17BBB601A7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AC7C9-E489-49FA-901D-4D537CCE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8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to642/4-bit-Microprocessor-Design-and-Implementation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202077" y="3573200"/>
            <a:ext cx="6137679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>
                <a:latin typeface="Arial"/>
                <a:cs typeface="Arial"/>
              </a:rPr>
              <a:t>4-bit Microprocessor Design </a:t>
            </a:r>
            <a:r>
              <a:rPr lang="en-US" sz="3200" b="1" dirty="0" smtClean="0">
                <a:latin typeface="Arial"/>
                <a:cs typeface="Arial"/>
              </a:rPr>
              <a:t>and Implementation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5" name="object 3"/>
          <p:cNvGrpSpPr/>
          <p:nvPr/>
        </p:nvGrpSpPr>
        <p:grpSpPr>
          <a:xfrm>
            <a:off x="4132984" y="8891"/>
            <a:ext cx="8068309" cy="6849109"/>
            <a:chOff x="4123944" y="0"/>
            <a:chExt cx="8068056" cy="6848855"/>
          </a:xfrm>
        </p:grpSpPr>
        <p:pic>
          <p:nvPicPr>
            <p:cNvPr id="6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7144" y="2290658"/>
              <a:ext cx="5324856" cy="455819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8479" y="2518155"/>
              <a:ext cx="5303520" cy="43307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4612" y="0"/>
              <a:ext cx="5070298" cy="31119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9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9476" y="0"/>
              <a:ext cx="4960546" cy="291849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0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3944" y="0"/>
              <a:ext cx="5070298" cy="313333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5732" y="505968"/>
              <a:ext cx="2377440" cy="8869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2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0723" y="3919728"/>
              <a:ext cx="2625852" cy="26243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801606" y="51377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709066" y="52716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239376"/>
              </p:ext>
            </p:extLst>
          </p:nvPr>
        </p:nvGraphicFramePr>
        <p:xfrm>
          <a:off x="1951463" y="4873082"/>
          <a:ext cx="4638908" cy="304800"/>
        </p:xfrm>
        <a:graphic>
          <a:graphicData uri="http://schemas.openxmlformats.org/drawingml/2006/table">
            <a:tbl>
              <a:tblPr/>
              <a:tblGrid>
                <a:gridCol w="4638908">
                  <a:extLst>
                    <a:ext uri="{9D8B030D-6E8A-4147-A177-3AD203B41FA5}">
                      <a16:colId xmlns:a16="http://schemas.microsoft.com/office/drawing/2014/main" val="3752937422"/>
                    </a:ext>
                  </a:extLst>
                </a:gridCol>
              </a:tblGrid>
              <a:tr h="154533"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solidFill>
                            <a:srgbClr val="00B0F0"/>
                          </a:solidFill>
                          <a:effectLst/>
                          <a:latin typeface="TimesNewRomanPS-BoldMT"/>
                        </a:rPr>
                        <a:t>CND </a:t>
                      </a:r>
                      <a:r>
                        <a:rPr lang="en-US" sz="1400" b="1" i="0" dirty="0" smtClean="0">
                          <a:solidFill>
                            <a:srgbClr val="00B0F0"/>
                          </a:solidFill>
                          <a:effectLst/>
                          <a:latin typeface="TimesNewRomanPS-BoldMT"/>
                        </a:rPr>
                        <a:t>221:ADVANCED </a:t>
                      </a:r>
                      <a:r>
                        <a:rPr lang="en-US" sz="1400" b="1" i="0" dirty="0">
                          <a:solidFill>
                            <a:srgbClr val="00B0F0"/>
                          </a:solidFill>
                          <a:effectLst/>
                          <a:latin typeface="TimesNewRomanPS-BoldMT"/>
                        </a:rPr>
                        <a:t>FULL CUSTOM VLSI DESIGN</a:t>
                      </a:r>
                      <a:endParaRPr lang="en-US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086222"/>
                  </a:ext>
                </a:extLst>
              </a:tr>
            </a:tbl>
          </a:graphicData>
        </a:graphic>
      </p:graphicFrame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4189413" y="37607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743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/>
              <a:t>Expanded functions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92820"/>
            <a:ext cx="9905999" cy="4698381"/>
          </a:xfrm>
        </p:spPr>
        <p:txBody>
          <a:bodyPr>
            <a:normAutofit/>
          </a:bodyPr>
          <a:lstStyle/>
          <a:p>
            <a:r>
              <a:rPr lang="en-US" sz="1600" dirty="0"/>
              <a:t>Two function expansion bits can be provided to implement additional ALU and/or shifter functions.</a:t>
            </a:r>
            <a:br>
              <a:rPr lang="en-US" sz="1600" dirty="0"/>
            </a:br>
            <a:endParaRPr lang="en-US" sz="1600" dirty="0" smtClean="0"/>
          </a:p>
          <a:p>
            <a:r>
              <a:rPr lang="en-US" sz="3200" b="1" i="1" dirty="0" smtClean="0"/>
              <a:t>Register </a:t>
            </a:r>
            <a:r>
              <a:rPr lang="en-US" sz="3200" b="1" i="1" dirty="0"/>
              <a:t>file</a:t>
            </a:r>
            <a:r>
              <a:rPr lang="en-US" sz="1600" b="1" i="1" dirty="0"/>
              <a:t/>
            </a:r>
            <a:br>
              <a:rPr lang="en-US" sz="1600" b="1" i="1" dirty="0"/>
            </a:br>
            <a:r>
              <a:rPr lang="en-US" sz="1600" dirty="0"/>
              <a:t>The 4x4 SRAM register file must implement 2-port </a:t>
            </a:r>
            <a:r>
              <a:rPr lang="en-US" sz="1600" dirty="0" err="1"/>
              <a:t>read_from_memory</a:t>
            </a:r>
            <a:r>
              <a:rPr lang="en-US" sz="1600" dirty="0"/>
              <a:t> and 1-port</a:t>
            </a:r>
            <a:br>
              <a:rPr lang="en-US" sz="1600" dirty="0"/>
            </a:br>
            <a:r>
              <a:rPr lang="en-US" sz="1600" dirty="0" err="1"/>
              <a:t>write_to_memory</a:t>
            </a:r>
            <a:r>
              <a:rPr lang="en-US" sz="1600" dirty="0"/>
              <a:t> functions. Each clock cycle will be either a read or a write cycle, so two cycles</a:t>
            </a:r>
            <a:br>
              <a:rPr lang="en-US" sz="1600" dirty="0"/>
            </a:br>
            <a:r>
              <a:rPr lang="en-US" sz="1600" dirty="0"/>
              <a:t>will be needed to complete a function.</a:t>
            </a:r>
            <a:br>
              <a:rPr lang="en-US" sz="1600" dirty="0"/>
            </a:br>
            <a:r>
              <a:rPr lang="en-US" sz="1600" dirty="0"/>
              <a:t>e. </a:t>
            </a:r>
            <a:r>
              <a:rPr lang="en-US" sz="1600" b="1" i="1" dirty="0"/>
              <a:t>Power supply</a:t>
            </a:r>
            <a:r>
              <a:rPr lang="en-US" sz="1600" dirty="0"/>
              <a:t>: VDD = 3 volts, referenced to 0-volt ground.</a:t>
            </a:r>
            <a:br>
              <a:rPr lang="en-US" sz="1600" dirty="0"/>
            </a:br>
            <a:r>
              <a:rPr lang="en-US" sz="1600" dirty="0"/>
              <a:t>f. </a:t>
            </a:r>
            <a:r>
              <a:rPr lang="en-US" sz="1600" b="1" i="1" dirty="0"/>
              <a:t>Size specifications</a:t>
            </a:r>
            <a:r>
              <a:rPr lang="en-US" sz="1600" dirty="0"/>
              <a:t>: no specific layout size is required, but optimization of physical size is a design</a:t>
            </a:r>
            <a:br>
              <a:rPr lang="en-US" sz="1600" dirty="0"/>
            </a:br>
            <a:r>
              <a:rPr lang="en-US" sz="1600" dirty="0"/>
              <a:t>priority, and higher scores will be awarded to groups with smaller layouts. The floorplan in Fig. 2</a:t>
            </a:r>
            <a:br>
              <a:rPr lang="en-US" sz="1600" dirty="0"/>
            </a:br>
            <a:r>
              <a:rPr lang="en-US" sz="1600" dirty="0"/>
              <a:t>will assist in achieving an optimal layout.</a:t>
            </a:r>
            <a:br>
              <a:rPr lang="en-US" sz="1600" dirty="0"/>
            </a:br>
            <a:r>
              <a:rPr lang="en-US" sz="1600" dirty="0"/>
              <a:t>g. </a:t>
            </a:r>
            <a:r>
              <a:rPr lang="en-US" sz="1600" b="1" i="1" dirty="0"/>
              <a:t>Timing specifications</a:t>
            </a:r>
            <a:r>
              <a:rPr lang="en-US" sz="1600" dirty="0"/>
              <a:t>: signal timing requirements are defined below. The worst-case propagation</a:t>
            </a:r>
            <a:br>
              <a:rPr lang="en-US" sz="1600" dirty="0"/>
            </a:br>
            <a:r>
              <a:rPr lang="en-US" sz="1600" dirty="0"/>
              <a:t>delay for all ALU + shifter functions must be optimized (e.g., less than </a:t>
            </a:r>
            <a:r>
              <a:rPr lang="en-US" sz="1600" b="1" dirty="0"/>
              <a:t>50ns</a:t>
            </a:r>
            <a:r>
              <a:rPr lang="en-US" sz="1600" dirty="0"/>
              <a:t>)</a:t>
            </a:r>
            <a:r>
              <a:rPr lang="en-US" sz="1600" dirty="0"/>
              <a:t> 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759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Control Bit Specifications: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ntrol</a:t>
            </a:r>
            <a:r>
              <a:rPr lang="en-US" b="1" dirty="0"/>
              <a:t> Bit Specifications:</a:t>
            </a:r>
            <a:br>
              <a:rPr lang="en-US" b="1" dirty="0"/>
            </a:br>
            <a:r>
              <a:rPr lang="en-US" dirty="0"/>
              <a:t>It is recommended to complete this project with only the following 13 control signals: 1-bit register file</a:t>
            </a:r>
            <a:br>
              <a:rPr lang="en-US" dirty="0"/>
            </a:br>
            <a:r>
              <a:rPr lang="en-US" dirty="0"/>
              <a:t>input mux selection, two 2-bit register addresses, 1-bit register file read/write, 1-bit register file enable, 3-</a:t>
            </a:r>
            <a:br>
              <a:rPr lang="en-US" dirty="0"/>
            </a:br>
            <a:r>
              <a:rPr lang="en-US" dirty="0"/>
              <a:t>ALU controls, and 3-bits shift controls. These control signals must be given the signal names defined</a:t>
            </a:r>
            <a:br>
              <a:rPr lang="en-US" dirty="0"/>
            </a:br>
            <a:r>
              <a:rPr lang="en-US" dirty="0"/>
              <a:t>below. Note: this only defines the externally-supplied control signals; you can decode or otherwise</a:t>
            </a:r>
            <a:br>
              <a:rPr lang="en-US" dirty="0"/>
            </a:br>
            <a:r>
              <a:rPr lang="en-US" dirty="0"/>
              <a:t>manipulate them to construct any necessary internal control signals.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Path Layout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4-bit </a:t>
            </a:r>
            <a:r>
              <a:rPr lang="en-US" dirty="0" err="1"/>
              <a:t>datapath</a:t>
            </a:r>
            <a:r>
              <a:rPr lang="en-US" dirty="0"/>
              <a:t> can be implemented by constructing a 1-bit slice horizontally and stacking 4 one-bit</a:t>
            </a:r>
            <a:br>
              <a:rPr lang="en-US" dirty="0"/>
            </a:br>
            <a:r>
              <a:rPr lang="en-US" dirty="0"/>
              <a:t>slices vertically. This layout floorplan for the data path is shown in Fig. 2. The data flows horizontally from</a:t>
            </a:r>
            <a:br>
              <a:rPr lang="en-US" dirty="0"/>
            </a:br>
            <a:r>
              <a:rPr lang="en-US" dirty="0"/>
              <a:t>the left to the right. The control signals run vertically across each slice. You may implement some</a:t>
            </a:r>
            <a:br>
              <a:rPr lang="en-US" dirty="0"/>
            </a:br>
            <a:r>
              <a:rPr lang="en-US" dirty="0"/>
              <a:t>functional blocks as 4 bits, but make sure you organize it in 1-bit slices that can be pitch-matched to the</a:t>
            </a:r>
            <a:br>
              <a:rPr lang="en-US" dirty="0"/>
            </a:br>
            <a:r>
              <a:rPr lang="en-US" dirty="0"/>
              <a:t>other functional blocks.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Path Layout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273" y="1756414"/>
            <a:ext cx="6224278" cy="43782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1769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774" y="428947"/>
            <a:ext cx="9905998" cy="50775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Register File Description: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36702"/>
            <a:ext cx="9905999" cy="5742878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The 4-bit register file should be implemented as a 4x4 SRAM. Since the SRAM is small, you do not</a:t>
            </a:r>
            <a:br>
              <a:rPr lang="en-US"/>
            </a:br>
            <a:r>
              <a:rPr lang="en-US"/>
              <a:t>have to implement a sense amplifier. The register file should have two 4-bit read (output) ports and one 4-</a:t>
            </a:r>
            <a:br>
              <a:rPr lang="en-US"/>
            </a:br>
            <a:r>
              <a:rPr lang="en-US"/>
              <a:t>bit write (input) port. Input to the register file can come either from the ALU output for from an external</a:t>
            </a:r>
            <a:br>
              <a:rPr lang="en-US"/>
            </a:br>
            <a:r>
              <a:rPr lang="en-US"/>
              <a:t>memory bus, as selected by a MUX at the input of the register file. The memory bus should be implemented</a:t>
            </a:r>
            <a:br>
              <a:rPr lang="en-US"/>
            </a:br>
            <a:r>
              <a:rPr lang="en-US"/>
              <a:t>as a 4-bit input word. A 4-bit latch should be included to store the register file input word, which, during a</a:t>
            </a:r>
            <a:br>
              <a:rPr lang="en-US"/>
            </a:br>
            <a:r>
              <a:rPr lang="en-US"/>
              <a:t>write cycle, will be saved to the SRAM block.</a:t>
            </a:r>
            <a:br>
              <a:rPr lang="en-US"/>
            </a:br>
            <a:r>
              <a:rPr lang="en-US"/>
              <a:t>The register file uses an enable signal for the general task of enabling inputs to and outputs from the</a:t>
            </a:r>
            <a:br>
              <a:rPr lang="en-US"/>
            </a:br>
            <a:r>
              <a:rPr lang="en-US"/>
              <a:t>register file at the proper time. The register file must be carefully designed to properly implement the enable</a:t>
            </a:r>
            <a:br>
              <a:rPr lang="en-US"/>
            </a:br>
            <a:r>
              <a:rPr lang="en-US"/>
              <a:t>function. In the read cycle, register file output is passed to the ALU when enable is high; otherwise, that</a:t>
            </a:r>
            <a:br>
              <a:rPr lang="en-US"/>
            </a:br>
            <a:r>
              <a:rPr lang="en-US"/>
              <a:t>output should be at high impedance. The output should also be at high impedance during the entire write</a:t>
            </a:r>
            <a:br>
              <a:rPr lang="en-US"/>
            </a:br>
            <a:r>
              <a:rPr lang="en-US"/>
              <a:t>cycle, when the R/W signal is high. In the write cycle, data is stored in the SRAM only when enable is</a:t>
            </a:r>
            <a:br>
              <a:rPr lang="en-US"/>
            </a:br>
            <a:r>
              <a:rPr lang="en-US"/>
              <a:t>high; otherwise, the data from the register file latch should not be allowed to affect the SRAM. To</a:t>
            </a:r>
            <a:br>
              <a:rPr lang="en-US"/>
            </a:br>
            <a:r>
              <a:rPr lang="en-US"/>
              <a:t>accomplish this, the enable signal should act on the SRAM address decoder outputs. The enable function</a:t>
            </a:r>
            <a:br>
              <a:rPr lang="en-US"/>
            </a:br>
            <a:r>
              <a:rPr lang="en-US"/>
              <a:t>allows the data path to implement functions that do not act on the register file, such as branches or status</a:t>
            </a:r>
            <a:br>
              <a:rPr lang="en-US"/>
            </a:br>
            <a:r>
              <a:rPr lang="en-US"/>
              <a:t>register checks, although these functions are not implemented in this design project.</a:t>
            </a:r>
            <a:br>
              <a:rPr lang="en-US"/>
            </a:br>
            <a:r>
              <a:rPr lang="en-US"/>
              <a:t>The register file address contains two independent 2-bit addresses. Address “A” should specify the</a:t>
            </a:r>
            <a:br>
              <a:rPr lang="en-US"/>
            </a:br>
            <a:r>
              <a:rPr lang="en-US"/>
              <a:t>address for data passed to ALU input A, and address “B” should specify ALU input B. Address “A” is also</a:t>
            </a:r>
            <a:br>
              <a:rPr lang="en-US"/>
            </a:br>
            <a:r>
              <a:rPr lang="en-US"/>
              <a:t>used to specify the address for storing data to the SRAM during a write cycle. The timing of the data path</a:t>
            </a:r>
            <a:br>
              <a:rPr lang="en-US"/>
            </a:br>
            <a:r>
              <a:rPr lang="en-US"/>
              <a:t>should allow the value of address A to be changed before the write cycle, as shown in Fig. 3. However, for</a:t>
            </a:r>
            <a:br>
              <a:rPr lang="en-US"/>
            </a:br>
            <a:r>
              <a:rPr lang="en-US"/>
              <a:t>this project you can keep the address constant and store the ALU/shifter data back to the same location</a:t>
            </a:r>
            <a:br>
              <a:rPr lang="en-US"/>
            </a:br>
            <a:r>
              <a:rPr lang="en-US"/>
              <a:t>where input A was taken from.</a:t>
            </a:r>
            <a:r>
              <a:rPr lang="en-US"/>
              <a:t> </a:t>
            </a:r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21433"/>
          </a:xfrm>
        </p:spPr>
        <p:txBody>
          <a:bodyPr/>
          <a:lstStyle/>
          <a:p>
            <a:pPr algn="ctr"/>
            <a:r>
              <a:rPr lang="en-US" b="1" dirty="0"/>
              <a:t>Register File Description: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255" y="2115673"/>
            <a:ext cx="5438313" cy="43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5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53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Clock/Timing Description: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93902"/>
            <a:ext cx="9905999" cy="43972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non-overlapping clock phases are required for the data path, as shown in Fig. 3. Data from the</a:t>
            </a:r>
            <a:br>
              <a:rPr lang="en-US" dirty="0"/>
            </a:br>
            <a:r>
              <a:rPr lang="en-US" dirty="0"/>
              <a:t>ALU/shifter or memory is loaded in the register file latch when clk1 is high and held there while clk1 is</a:t>
            </a:r>
            <a:br>
              <a:rPr lang="en-US" dirty="0"/>
            </a:br>
            <a:r>
              <a:rPr lang="en-US" dirty="0"/>
              <a:t>low. Data from the register file is loaded in the ALU latch when clk2 is high and held there when clk2 is</a:t>
            </a:r>
            <a:br>
              <a:rPr lang="en-US" dirty="0"/>
            </a:br>
            <a:r>
              <a:rPr lang="en-US" dirty="0"/>
              <a:t>low. Two cycles of the clocks are needed to complete a data path function; data is passed to and through</a:t>
            </a:r>
            <a:br>
              <a:rPr lang="en-US" dirty="0"/>
            </a:br>
            <a:r>
              <a:rPr lang="en-US" dirty="0"/>
              <a:t>the ALU/shifter in the “read” cycle, and ALU/shifter data is stored in the register file on the “write” cycle.</a:t>
            </a:r>
            <a:br>
              <a:rPr lang="en-US" dirty="0"/>
            </a:br>
            <a:r>
              <a:rPr lang="en-US" dirty="0"/>
              <a:t>Address and control signals for all data path functions must be synchronized to the clock signals</a:t>
            </a:r>
            <a:br>
              <a:rPr lang="en-US" dirty="0"/>
            </a:br>
            <a:r>
              <a:rPr lang="en-US" dirty="0"/>
              <a:t>specifically as shown in Fig. 3.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2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Requirements (Deliverables):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following cell views for all circuit blocks must be created using the available tools:</a:t>
            </a:r>
            <a:br>
              <a:rPr lang="en-US" dirty="0"/>
            </a:br>
            <a:r>
              <a:rPr lang="en-US" dirty="0"/>
              <a:t>• Schematic, Symbol, and Layout</a:t>
            </a:r>
            <a:br>
              <a:rPr lang="en-US" dirty="0"/>
            </a:br>
            <a:r>
              <a:rPr lang="en-US" dirty="0"/>
              <a:t>• DRC, LVS, and Parasitic extraction.</a:t>
            </a:r>
            <a:br>
              <a:rPr lang="en-US" dirty="0"/>
            </a:br>
            <a:r>
              <a:rPr lang="en-US" dirty="0"/>
              <a:t>• Circuit simulation (functional simulation of all </a:t>
            </a:r>
            <a:r>
              <a:rPr lang="en-US" dirty="0" err="1"/>
              <a:t>datapath</a:t>
            </a:r>
            <a:r>
              <a:rPr lang="en-US" dirty="0"/>
              <a:t> functions)</a:t>
            </a:r>
            <a:br>
              <a:rPr lang="en-US" dirty="0"/>
            </a:br>
            <a:r>
              <a:rPr lang="en-US" dirty="0"/>
              <a:t>• Post layout simulation (functional simulation of all </a:t>
            </a:r>
            <a:r>
              <a:rPr lang="en-US" dirty="0" err="1"/>
              <a:t>datapath</a:t>
            </a:r>
            <a:r>
              <a:rPr lang="en-US" dirty="0"/>
              <a:t> functions after adding PEX file)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0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078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Input and output naming: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49298"/>
            <a:ext cx="9905999" cy="444190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Inputs</a:t>
            </a:r>
            <a:br>
              <a:rPr lang="en-US" b="1" dirty="0"/>
            </a:br>
            <a:r>
              <a:rPr lang="en-US" dirty="0"/>
              <a:t>o md&lt;0:3&gt;, memory bus data</a:t>
            </a: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rfs</a:t>
            </a:r>
            <a:r>
              <a:rPr lang="en-US" dirty="0"/>
              <a:t>, reg. file mux selection</a:t>
            </a: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rfen</a:t>
            </a:r>
            <a:r>
              <a:rPr lang="en-US" dirty="0"/>
              <a:t>, reg. file enable</a:t>
            </a: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rw</a:t>
            </a:r>
            <a:r>
              <a:rPr lang="en-US" dirty="0"/>
              <a:t>, read/write</a:t>
            </a: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ada</a:t>
            </a:r>
            <a:r>
              <a:rPr lang="en-US" dirty="0"/>
              <a:t>&lt;0:1&gt;, register address A</a:t>
            </a: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adb</a:t>
            </a:r>
            <a:r>
              <a:rPr lang="en-US" dirty="0"/>
              <a:t>&lt;0:1&gt;, register address B</a:t>
            </a:r>
            <a:br>
              <a:rPr lang="en-US" dirty="0"/>
            </a:br>
            <a:r>
              <a:rPr lang="en-US" dirty="0"/>
              <a:t>o f&lt;0:2&gt;, shifter controls</a:t>
            </a:r>
            <a:br>
              <a:rPr lang="en-US" dirty="0"/>
            </a:br>
            <a:r>
              <a:rPr lang="en-US" dirty="0"/>
              <a:t>o f&lt;3:5&gt;, ALU controls</a:t>
            </a:r>
            <a:br>
              <a:rPr lang="en-US" dirty="0"/>
            </a:br>
            <a:r>
              <a:rPr lang="en-US" dirty="0"/>
              <a:t>o clk1, clk2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outputs:</a:t>
            </a:r>
            <a:br>
              <a:rPr lang="en-US" b="1" dirty="0"/>
            </a:br>
            <a:r>
              <a:rPr lang="en-US" dirty="0"/>
              <a:t>o Y&lt;0:3&gt;</a:t>
            </a: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Cout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The following characteristics must be measured and </a:t>
            </a:r>
            <a:r>
              <a:rPr lang="en-US" b="1" dirty="0" smtClean="0"/>
              <a:t>reported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 Slowest logic function and propagation delay for that function (ALU)</a:t>
            </a:r>
          </a:p>
          <a:p>
            <a:r>
              <a:rPr lang="en-US" dirty="0"/>
              <a:t>o Slowest arithmetic function and propagation delay from that function (ALU)</a:t>
            </a:r>
          </a:p>
          <a:p>
            <a:r>
              <a:rPr lang="en-US" dirty="0"/>
              <a:t>o Slowest propagation delay of the data path (ALU + Shifter)</a:t>
            </a:r>
          </a:p>
          <a:p>
            <a:r>
              <a:rPr lang="en-US" dirty="0"/>
              <a:t>Hint: Propagation delays are measured from clock edge to last output transition.</a:t>
            </a:r>
          </a:p>
          <a:p>
            <a:r>
              <a:rPr lang="en-US" dirty="0"/>
              <a:t>o Physical area of the complete data path layout</a:t>
            </a:r>
          </a:p>
          <a:p>
            <a:r>
              <a:rPr lang="en-US" dirty="0"/>
              <a:t>o Total number of transistors in the data path (available from the final LVS output)</a:t>
            </a:r>
          </a:p>
          <a:p>
            <a:r>
              <a:rPr lang="en-US" dirty="0"/>
              <a:t>o Total, static, and dynamic power consumption for a full read and write cycle during an ADD and</a:t>
            </a:r>
          </a:p>
          <a:p>
            <a:r>
              <a:rPr lang="en-US" dirty="0"/>
              <a:t>Shift_Left_2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447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spc="-100" dirty="0"/>
              <a:t>Team</a:t>
            </a:r>
            <a:r>
              <a:rPr lang="en-US" sz="4000" b="1" spc="-70" dirty="0"/>
              <a:t> </a:t>
            </a:r>
            <a:r>
              <a:rPr lang="en-US" sz="4000" b="1" spc="-5" dirty="0"/>
              <a:t>Members</a:t>
            </a:r>
            <a:br>
              <a:rPr lang="en-US" sz="4000" b="1" spc="-5" dirty="0"/>
            </a:br>
            <a:endParaRPr lang="en-US" sz="4000" b="1" dirty="0"/>
          </a:p>
        </p:txBody>
      </p:sp>
      <p:graphicFrame>
        <p:nvGraphicFramePr>
          <p:cNvPr id="1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863927"/>
              </p:ext>
            </p:extLst>
          </p:nvPr>
        </p:nvGraphicFramePr>
        <p:xfrm>
          <a:off x="1006628" y="1682496"/>
          <a:ext cx="10183562" cy="5032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11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92">
                <a:tc>
                  <a:txBody>
                    <a:bodyPr/>
                    <a:lstStyle/>
                    <a:p>
                      <a:pPr algn="ctr">
                        <a:lnSpc>
                          <a:spcPts val="3725"/>
                        </a:lnSpc>
                      </a:pPr>
                      <a:r>
                        <a:rPr sz="3200" dirty="0"/>
                        <a:t>Student</a:t>
                      </a:r>
                      <a:r>
                        <a:rPr sz="3200" spc="-70" dirty="0"/>
                        <a:t> </a:t>
                      </a:r>
                      <a:r>
                        <a:rPr sz="3200" dirty="0"/>
                        <a:t>Name</a:t>
                      </a:r>
                      <a:endParaRPr sz="3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25"/>
                        </a:lnSpc>
                      </a:pPr>
                      <a:r>
                        <a:rPr sz="3200" dirty="0"/>
                        <a:t>ID</a:t>
                      </a:r>
                      <a:endParaRPr sz="3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572687"/>
              </p:ext>
            </p:extLst>
          </p:nvPr>
        </p:nvGraphicFramePr>
        <p:xfrm>
          <a:off x="1003610" y="3049858"/>
          <a:ext cx="10169912" cy="63633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501229">
                  <a:extLst>
                    <a:ext uri="{9D8B030D-6E8A-4147-A177-3AD203B41FA5}">
                      <a16:colId xmlns:a16="http://schemas.microsoft.com/office/drawing/2014/main" val="1524102700"/>
                    </a:ext>
                  </a:extLst>
                </a:gridCol>
                <a:gridCol w="2668683">
                  <a:extLst>
                    <a:ext uri="{9D8B030D-6E8A-4147-A177-3AD203B41FA5}">
                      <a16:colId xmlns:a16="http://schemas.microsoft.com/office/drawing/2014/main" val="979807119"/>
                    </a:ext>
                  </a:extLst>
                </a:gridCol>
              </a:tblGrid>
              <a:tr h="636334">
                <a:tc>
                  <a:txBody>
                    <a:bodyPr/>
                    <a:lstStyle/>
                    <a:p>
                      <a:pPr algn="ctr">
                        <a:lnSpc>
                          <a:spcPts val="3729"/>
                        </a:lnSpc>
                      </a:pPr>
                      <a:r>
                        <a:rPr sz="3200" dirty="0"/>
                        <a:t>Ahmed</a:t>
                      </a:r>
                      <a:r>
                        <a:rPr sz="3200" spc="-20" dirty="0"/>
                        <a:t> </a:t>
                      </a:r>
                      <a:r>
                        <a:rPr sz="3200" dirty="0"/>
                        <a:t>mohamed</a:t>
                      </a:r>
                      <a:r>
                        <a:rPr sz="3200" spc="-30" dirty="0"/>
                        <a:t> </a:t>
                      </a:r>
                      <a:r>
                        <a:rPr sz="3200" dirty="0"/>
                        <a:t>mohamed</a:t>
                      </a:r>
                      <a:r>
                        <a:rPr sz="3200" spc="-50" dirty="0"/>
                        <a:t> </a:t>
                      </a:r>
                      <a:r>
                        <a:rPr sz="3200" dirty="0"/>
                        <a:t>shawky</a:t>
                      </a:r>
                      <a:r>
                        <a:rPr sz="3200" spc="-20" dirty="0"/>
                        <a:t> </a:t>
                      </a:r>
                      <a:r>
                        <a:rPr sz="3200" dirty="0"/>
                        <a:t>Elattar</a:t>
                      </a:r>
                      <a:endParaRPr sz="3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729"/>
                        </a:lnSpc>
                      </a:pPr>
                      <a:r>
                        <a:rPr sz="3200" dirty="0"/>
                        <a:t>V23010568</a:t>
                      </a:r>
                      <a:endParaRPr sz="3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4903383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570338"/>
              </p:ext>
            </p:extLst>
          </p:nvPr>
        </p:nvGraphicFramePr>
        <p:xfrm>
          <a:off x="1005996" y="2278137"/>
          <a:ext cx="10169912" cy="64224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501229">
                  <a:extLst>
                    <a:ext uri="{9D8B030D-6E8A-4147-A177-3AD203B41FA5}">
                      <a16:colId xmlns:a16="http://schemas.microsoft.com/office/drawing/2014/main" val="1813972320"/>
                    </a:ext>
                  </a:extLst>
                </a:gridCol>
                <a:gridCol w="2668683">
                  <a:extLst>
                    <a:ext uri="{9D8B030D-6E8A-4147-A177-3AD203B41FA5}">
                      <a16:colId xmlns:a16="http://schemas.microsoft.com/office/drawing/2014/main" val="518274149"/>
                    </a:ext>
                  </a:extLst>
                </a:gridCol>
              </a:tblGrid>
              <a:tr h="642246">
                <a:tc>
                  <a:txBody>
                    <a:bodyPr/>
                    <a:lstStyle/>
                    <a:p>
                      <a:pPr algn="ctr">
                        <a:lnSpc>
                          <a:spcPts val="3729"/>
                        </a:lnSpc>
                      </a:pPr>
                      <a:r>
                        <a:rPr sz="3200" dirty="0"/>
                        <a:t>Muhammed</a:t>
                      </a:r>
                      <a:r>
                        <a:rPr sz="3200" spc="-45" dirty="0"/>
                        <a:t> </a:t>
                      </a:r>
                      <a:r>
                        <a:rPr sz="3200" dirty="0"/>
                        <a:t>Khaled</a:t>
                      </a:r>
                      <a:r>
                        <a:rPr sz="3200" spc="-25" dirty="0"/>
                        <a:t> </a:t>
                      </a:r>
                      <a:r>
                        <a:rPr sz="3200" dirty="0"/>
                        <a:t>Omar</a:t>
                      </a:r>
                      <a:r>
                        <a:rPr sz="3200" spc="-95" dirty="0"/>
                        <a:t> </a:t>
                      </a:r>
                      <a:r>
                        <a:rPr sz="3200" dirty="0"/>
                        <a:t>Orabi</a:t>
                      </a:r>
                      <a:endParaRPr sz="3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729"/>
                        </a:lnSpc>
                      </a:pPr>
                      <a:r>
                        <a:rPr sz="3200" dirty="0"/>
                        <a:t>V23010695</a:t>
                      </a:r>
                      <a:endParaRPr sz="3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6539528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172258"/>
              </p:ext>
            </p:extLst>
          </p:nvPr>
        </p:nvGraphicFramePr>
        <p:xfrm>
          <a:off x="1003610" y="3810001"/>
          <a:ext cx="10169912" cy="196633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501229">
                  <a:extLst>
                    <a:ext uri="{9D8B030D-6E8A-4147-A177-3AD203B41FA5}">
                      <a16:colId xmlns:a16="http://schemas.microsoft.com/office/drawing/2014/main" val="3216962713"/>
                    </a:ext>
                  </a:extLst>
                </a:gridCol>
                <a:gridCol w="2668683">
                  <a:extLst>
                    <a:ext uri="{9D8B030D-6E8A-4147-A177-3AD203B41FA5}">
                      <a16:colId xmlns:a16="http://schemas.microsoft.com/office/drawing/2014/main" val="2065342521"/>
                    </a:ext>
                  </a:extLst>
                </a:gridCol>
              </a:tblGrid>
              <a:tr h="681849">
                <a:tc>
                  <a:txBody>
                    <a:bodyPr/>
                    <a:lstStyle/>
                    <a:p>
                      <a:pPr marL="1270" algn="ctr">
                        <a:lnSpc>
                          <a:spcPts val="3729"/>
                        </a:lnSpc>
                      </a:pPr>
                      <a:r>
                        <a:rPr sz="3200" dirty="0"/>
                        <a:t>Moham</a:t>
                      </a:r>
                      <a:r>
                        <a:rPr sz="3200" spc="-15" dirty="0"/>
                        <a:t>m</a:t>
                      </a:r>
                      <a:r>
                        <a:rPr sz="3200" dirty="0"/>
                        <a:t>ed</a:t>
                      </a:r>
                      <a:r>
                        <a:rPr sz="3200" spc="-25" dirty="0"/>
                        <a:t> </a:t>
                      </a:r>
                      <a:r>
                        <a:rPr sz="3200" dirty="0"/>
                        <a:t>Salah</a:t>
                      </a:r>
                      <a:r>
                        <a:rPr sz="3200" spc="-210" dirty="0"/>
                        <a:t> </a:t>
                      </a:r>
                      <a:r>
                        <a:rPr sz="3200" dirty="0"/>
                        <a:t>Aboshosha</a:t>
                      </a:r>
                      <a:r>
                        <a:rPr sz="3200" spc="-25" dirty="0"/>
                        <a:t> </a:t>
                      </a:r>
                      <a:r>
                        <a:rPr sz="3200" dirty="0"/>
                        <a:t>Moham</a:t>
                      </a:r>
                      <a:r>
                        <a:rPr sz="3200" spc="-15" dirty="0"/>
                        <a:t>m</a:t>
                      </a:r>
                      <a:r>
                        <a:rPr sz="3200" dirty="0"/>
                        <a:t>ed</a:t>
                      </a:r>
                      <a:endParaRPr sz="32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3729"/>
                        </a:lnSpc>
                      </a:pPr>
                      <a:r>
                        <a:rPr sz="3200" dirty="0" smtClean="0"/>
                        <a:t>V23010141</a:t>
                      </a:r>
                      <a:endParaRPr sz="32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12054375"/>
                  </a:ext>
                </a:extLst>
              </a:tr>
              <a:tr h="642246">
                <a:tc>
                  <a:txBody>
                    <a:bodyPr/>
                    <a:lstStyle/>
                    <a:p>
                      <a:pPr marL="635" algn="ctr">
                        <a:lnSpc>
                          <a:spcPts val="3729"/>
                        </a:lnSpc>
                      </a:pPr>
                      <a:r>
                        <a:rPr sz="3200" b="1" dirty="0"/>
                        <a:t>Omar</a:t>
                      </a:r>
                      <a:r>
                        <a:rPr sz="3200" b="1" spc="-80" dirty="0"/>
                        <a:t> </a:t>
                      </a:r>
                      <a:r>
                        <a:rPr sz="3200" b="1" dirty="0"/>
                        <a:t>Dyaa</a:t>
                      </a:r>
                      <a:r>
                        <a:rPr sz="3200" b="1" spc="-35" dirty="0"/>
                        <a:t> </a:t>
                      </a:r>
                      <a:r>
                        <a:rPr sz="3200" b="1" dirty="0"/>
                        <a:t>Mohammed</a:t>
                      </a:r>
                      <a:r>
                        <a:rPr sz="3200" b="1" spc="-30" dirty="0"/>
                        <a:t> </a:t>
                      </a:r>
                      <a:r>
                        <a:rPr sz="3200" b="1" dirty="0"/>
                        <a:t>Mohamed</a:t>
                      </a:r>
                      <a:endParaRPr sz="32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729"/>
                        </a:lnSpc>
                      </a:pPr>
                      <a:r>
                        <a:rPr sz="3200" b="1" dirty="0"/>
                        <a:t>V23010501</a:t>
                      </a:r>
                      <a:endParaRPr sz="32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23128"/>
                  </a:ext>
                </a:extLst>
              </a:tr>
              <a:tr h="642236">
                <a:tc>
                  <a:txBody>
                    <a:bodyPr/>
                    <a:lstStyle/>
                    <a:p>
                      <a:pPr marL="635" algn="ctr">
                        <a:lnSpc>
                          <a:spcPts val="3735"/>
                        </a:lnSpc>
                      </a:pPr>
                      <a:r>
                        <a:rPr sz="3200" b="1" dirty="0"/>
                        <a:t>Amr</a:t>
                      </a:r>
                      <a:r>
                        <a:rPr sz="3200" b="1" spc="-80" dirty="0"/>
                        <a:t> </a:t>
                      </a:r>
                      <a:r>
                        <a:rPr sz="3200" b="1" dirty="0"/>
                        <a:t>mohamed</a:t>
                      </a:r>
                      <a:r>
                        <a:rPr sz="3200" b="1" spc="-40" dirty="0"/>
                        <a:t> </a:t>
                      </a:r>
                      <a:r>
                        <a:rPr sz="3200" b="1" dirty="0"/>
                        <a:t>ali</a:t>
                      </a:r>
                      <a:r>
                        <a:rPr sz="3200" b="1" spc="-20" dirty="0"/>
                        <a:t> </a:t>
                      </a:r>
                      <a:r>
                        <a:rPr sz="3200" b="1" dirty="0"/>
                        <a:t>hassan</a:t>
                      </a:r>
                      <a:endParaRPr sz="32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735"/>
                        </a:lnSpc>
                      </a:pPr>
                      <a:r>
                        <a:rPr sz="3200" b="1" dirty="0"/>
                        <a:t>V23010177</a:t>
                      </a:r>
                      <a:endParaRPr sz="32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02667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80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Circuit </a:t>
            </a:r>
            <a:r>
              <a:rPr lang="en-US" b="1" dirty="0" smtClean="0"/>
              <a:t>Requirements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 A Carry select adder must be implemented.</a:t>
            </a:r>
            <a:br>
              <a:rPr lang="en-US" dirty="0"/>
            </a:br>
            <a:r>
              <a:rPr lang="en-US" dirty="0"/>
              <a:t>o A barrel shifter must be implemented.</a:t>
            </a:r>
            <a:br>
              <a:rPr lang="en-US" dirty="0"/>
            </a:br>
            <a:r>
              <a:rPr lang="en-US" dirty="0"/>
              <a:t>o The register file memory must be implemented with a multi-port 4x4 SRAM.</a:t>
            </a:r>
            <a:br>
              <a:rPr lang="en-US" dirty="0"/>
            </a:br>
            <a:r>
              <a:rPr lang="en-US" dirty="0"/>
              <a:t>o Minimum sized transistors can be used, but are not required.</a:t>
            </a:r>
            <a:br>
              <a:rPr lang="en-US" dirty="0"/>
            </a:br>
            <a:r>
              <a:rPr lang="en-US" dirty="0"/>
              <a:t>o All required functions must be implemented using only the specified control/select inputs.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Page 6 of 6 </a:t>
            </a:r>
            <a:r>
              <a:rPr lang="en-US" dirty="0"/>
              <a:t>CND 221 – Final Project</a:t>
            </a:r>
            <a:br>
              <a:rPr lang="en-US" dirty="0"/>
            </a:br>
            <a:r>
              <a:rPr lang="en-US" dirty="0"/>
              <a:t>o You must employ hierarchical design where you instantiate lower-level cells into higher level</a:t>
            </a:r>
            <a:br>
              <a:rPr lang="en-US" dirty="0"/>
            </a:br>
            <a:r>
              <a:rPr lang="en-US" dirty="0"/>
              <a:t>circuit block, both in schematic and layout design</a:t>
            </a:r>
            <a:br>
              <a:rPr lang="en-US" dirty="0"/>
            </a:br>
            <a:r>
              <a:rPr lang="en-US" dirty="0"/>
              <a:t>o Buffers should be designed and included wherever fan-out is larger than 5 gates.</a:t>
            </a:r>
            <a:br>
              <a:rPr lang="en-US" dirty="0"/>
            </a:br>
            <a:r>
              <a:rPr lang="en-US" b="1" dirty="0"/>
              <a:t>Hint:</a:t>
            </a:r>
            <a:br>
              <a:rPr lang="en-US" b="1" dirty="0"/>
            </a:br>
            <a:r>
              <a:rPr lang="en-US" b="1" dirty="0"/>
              <a:t>It is always best to pass DRC and LVS on smaller cells BEFORE using them to construct</a:t>
            </a:r>
            <a:br>
              <a:rPr lang="en-US" b="1" dirty="0"/>
            </a:br>
            <a:r>
              <a:rPr lang="en-US" b="1" dirty="0"/>
              <a:t>larger cells. Final LVS can be very time consuming for many groups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Final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15" y="2550571"/>
            <a:ext cx="6296376" cy="3541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3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 module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25" y="2249488"/>
            <a:ext cx="6296376" cy="3541712"/>
          </a:xfrm>
        </p:spPr>
      </p:pic>
    </p:spTree>
    <p:extLst>
      <p:ext uri="{BB962C8B-B14F-4D97-AF65-F5344CB8AC3E}">
        <p14:creationId xmlns:p14="http://schemas.microsoft.com/office/powerpoint/2010/main" val="418810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1502"/>
          </a:xfrm>
        </p:spPr>
        <p:txBody>
          <a:bodyPr/>
          <a:lstStyle/>
          <a:p>
            <a:pPr algn="ctr"/>
            <a:r>
              <a:rPr lang="en-US" dirty="0" err="1" smtClean="0"/>
              <a:t>alu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02" y="1703077"/>
            <a:ext cx="8054138" cy="45304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69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3872"/>
          </a:xfrm>
        </p:spPr>
        <p:txBody>
          <a:bodyPr/>
          <a:lstStyle/>
          <a:p>
            <a:pPr algn="ctr"/>
            <a:r>
              <a:rPr lang="en-US" dirty="0" err="1" smtClean="0"/>
              <a:t>alu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72" y="1546962"/>
            <a:ext cx="8331679" cy="46865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36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2653"/>
          </a:xfrm>
        </p:spPr>
        <p:txBody>
          <a:bodyPr/>
          <a:lstStyle/>
          <a:p>
            <a:pPr algn="ctr"/>
            <a:r>
              <a:rPr lang="en-US" dirty="0" err="1" smtClean="0"/>
              <a:t>Alu</a:t>
            </a:r>
            <a:r>
              <a:rPr lang="en-US" dirty="0" smtClean="0"/>
              <a:t> </a:t>
            </a:r>
            <a:r>
              <a:rPr lang="en-US" dirty="0" err="1" smtClean="0"/>
              <a:t>tb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41" y="1561171"/>
            <a:ext cx="8129239" cy="4572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58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5384"/>
          </a:xfrm>
        </p:spPr>
        <p:txBody>
          <a:bodyPr/>
          <a:lstStyle/>
          <a:p>
            <a:pPr algn="ctr"/>
            <a:r>
              <a:rPr lang="en-US" dirty="0" err="1" smtClean="0"/>
              <a:t>Alu</a:t>
            </a:r>
            <a:r>
              <a:rPr lang="en-US" dirty="0" smtClean="0"/>
              <a:t> </a:t>
            </a:r>
            <a:r>
              <a:rPr lang="en-US" dirty="0" err="1" smtClean="0"/>
              <a:t>tb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07" y="1393902"/>
            <a:ext cx="8623609" cy="4850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4074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unit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91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Logic unit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45" y="2097088"/>
            <a:ext cx="6587133" cy="3705263"/>
          </a:xfrm>
        </p:spPr>
      </p:pic>
    </p:spTree>
    <p:extLst>
      <p:ext uri="{BB962C8B-B14F-4D97-AF65-F5344CB8AC3E}">
        <p14:creationId xmlns:p14="http://schemas.microsoft.com/office/powerpoint/2010/main" val="396035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98048"/>
          </a:xfrm>
        </p:spPr>
        <p:txBody>
          <a:bodyPr/>
          <a:lstStyle/>
          <a:p>
            <a:pPr algn="ctr"/>
            <a:r>
              <a:rPr lang="en-US" dirty="0" smtClean="0"/>
              <a:t>shifter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87" y="2207942"/>
            <a:ext cx="4768733" cy="27574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22" y="2207942"/>
            <a:ext cx="4995746" cy="27574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007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3041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NewRomanPS-BoldMT"/>
              </a:rPr>
              <a:t>Project Description: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48937"/>
            <a:ext cx="9905999" cy="48061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This project Aims to develop and implement 4 bits microprocessor. In this project, students will delve</a:t>
            </a:r>
            <a:br>
              <a:rPr lang="en-US" dirty="0"/>
            </a:br>
            <a:r>
              <a:rPr lang="en-US" dirty="0"/>
              <a:t>into the intricate aspects of microprocessor layout and circuit design. The project will emphasize hands-on</a:t>
            </a:r>
            <a:br>
              <a:rPr lang="en-US" dirty="0"/>
            </a:br>
            <a:r>
              <a:rPr lang="en-US" dirty="0"/>
              <a:t>experience in creating circuit designs, layout designs, and verifications for critical microprocessor</a:t>
            </a:r>
            <a:br>
              <a:rPr lang="en-US" dirty="0"/>
            </a:br>
            <a:r>
              <a:rPr lang="en-US" dirty="0"/>
              <a:t>components, such as the ALU, memory, control unit, and other circuitry using custom and standard cell</a:t>
            </a:r>
            <a:br>
              <a:rPr lang="en-US" dirty="0"/>
            </a:br>
            <a:r>
              <a:rPr lang="en-US" dirty="0"/>
              <a:t>libraries.</a:t>
            </a:r>
            <a:br>
              <a:rPr lang="en-US" dirty="0"/>
            </a:br>
            <a:r>
              <a:rPr lang="en-US" dirty="0"/>
              <a:t>This project involves the schematic and layout design of a 4-bit microprocessor data path, including an</a:t>
            </a:r>
            <a:br>
              <a:rPr lang="en-US" dirty="0"/>
            </a:br>
            <a:r>
              <a:rPr lang="en-US" dirty="0"/>
              <a:t>ALU, a barrel shifter, and a register file using CMOS circuitry and Siemens VLSI design tools. The</a:t>
            </a:r>
            <a:br>
              <a:rPr lang="en-US" dirty="0"/>
            </a:br>
            <a:r>
              <a:rPr lang="en-US" dirty="0"/>
              <a:t>project will incorporate all the skills and knowledge students have gained from the individual lab</a:t>
            </a:r>
            <a:br>
              <a:rPr lang="en-US" dirty="0"/>
            </a:br>
            <a:r>
              <a:rPr lang="en-US" dirty="0"/>
              <a:t>assignments and provide a team of students with an opportunity to work on a more open-ended digital</a:t>
            </a:r>
            <a:br>
              <a:rPr lang="en-US" dirty="0"/>
            </a:br>
            <a:r>
              <a:rPr lang="en-US" dirty="0"/>
              <a:t>integrated circuits design problem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5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4bit latch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" t="2886" r="-1050" b="-369"/>
          <a:stretch/>
        </p:blipFill>
        <p:spPr>
          <a:xfrm>
            <a:off x="782647" y="2224338"/>
            <a:ext cx="5311765" cy="27291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/>
          <a:stretch/>
        </p:blipFill>
        <p:spPr>
          <a:xfrm>
            <a:off x="6360665" y="2224338"/>
            <a:ext cx="5236604" cy="272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813" y="116713"/>
            <a:ext cx="9905998" cy="697326"/>
          </a:xfrm>
        </p:spPr>
        <p:txBody>
          <a:bodyPr/>
          <a:lstStyle/>
          <a:p>
            <a:pPr algn="ctr"/>
            <a:r>
              <a:rPr lang="en-US" dirty="0" err="1" smtClean="0"/>
              <a:t>Pos</a:t>
            </a:r>
            <a:r>
              <a:rPr lang="en-US" dirty="0" smtClean="0"/>
              <a:t> latch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2" y="814039"/>
            <a:ext cx="5014399" cy="282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023" y="3880624"/>
            <a:ext cx="5283578" cy="282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76" y="814038"/>
            <a:ext cx="5080056" cy="28206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278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 ram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4" y="20970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05923"/>
            <a:ext cx="9905998" cy="4073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 ram 4*4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"/>
          <a:stretch/>
        </p:blipFill>
        <p:spPr>
          <a:xfrm>
            <a:off x="715980" y="959663"/>
            <a:ext cx="5060657" cy="2846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959663"/>
            <a:ext cx="5161471" cy="2846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71" y="3906644"/>
            <a:ext cx="4966009" cy="2793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792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 ram decoder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AutoShape 2" descr="blob:https://web.whatsapp.com/54ad7497-8e62-4c26-bc98-95ffbbc6509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54165"/>
          </a:xfrm>
        </p:spPr>
        <p:txBody>
          <a:bodyPr/>
          <a:lstStyle/>
          <a:p>
            <a:pPr algn="ctr"/>
            <a:r>
              <a:rPr lang="en-US" dirty="0" smtClean="0"/>
              <a:t>Full adder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4" y="2252546"/>
            <a:ext cx="4896623" cy="27543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87" y="2252545"/>
            <a:ext cx="4946455" cy="27543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3649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715" y="239377"/>
            <a:ext cx="9905998" cy="38509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Adder </a:t>
            </a:r>
            <a:r>
              <a:rPr lang="en-US" dirty="0" err="1" smtClean="0"/>
              <a:t>ribble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2" y="3540512"/>
            <a:ext cx="5372409" cy="30219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47" y="3540511"/>
            <a:ext cx="5352585" cy="30219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1325"/>
          <a:stretch/>
        </p:blipFill>
        <p:spPr>
          <a:xfrm>
            <a:off x="3873286" y="936702"/>
            <a:ext cx="4486856" cy="2407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017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1931"/>
            <a:ext cx="9905998" cy="909199"/>
          </a:xfrm>
        </p:spPr>
        <p:txBody>
          <a:bodyPr/>
          <a:lstStyle/>
          <a:p>
            <a:pPr algn="ctr"/>
            <a:r>
              <a:rPr lang="en-US" dirty="0" smtClean="0"/>
              <a:t>Mux 2 to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043385"/>
            <a:ext cx="4816104" cy="2709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862" y="1043385"/>
            <a:ext cx="4830997" cy="2717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82" y="3959889"/>
            <a:ext cx="4997191" cy="25970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4441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40459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Mux 4*1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"/>
          <a:stretch/>
        </p:blipFill>
        <p:spPr>
          <a:xfrm>
            <a:off x="972459" y="2174488"/>
            <a:ext cx="4763290" cy="2601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92" y="2174488"/>
            <a:ext cx="4966010" cy="2601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4521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564" y="228226"/>
            <a:ext cx="9905998" cy="4743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Mux8to1 4bit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" y="1081185"/>
            <a:ext cx="5194234" cy="29217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33" y="1081184"/>
            <a:ext cx="5167803" cy="29217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78" y="4148379"/>
            <a:ext cx="4212570" cy="2454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639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NewRomanPS-BoldMT"/>
              </a:rPr>
              <a:t>Project Description: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712" y="2249488"/>
            <a:ext cx="7257402" cy="3541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8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9989"/>
          </a:xfrm>
        </p:spPr>
        <p:txBody>
          <a:bodyPr/>
          <a:lstStyle/>
          <a:p>
            <a:pPr algn="ctr"/>
            <a:r>
              <a:rPr lang="en-US" dirty="0" smtClean="0"/>
              <a:t>nor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413" y="2298323"/>
            <a:ext cx="4832862" cy="2718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78" y="2259914"/>
            <a:ext cx="4852966" cy="2718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00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08838"/>
          </a:xfrm>
        </p:spPr>
        <p:txBody>
          <a:bodyPr/>
          <a:lstStyle/>
          <a:p>
            <a:pPr algn="ctr"/>
            <a:r>
              <a:rPr lang="en-US" dirty="0" smtClean="0"/>
              <a:t>Nor 4 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7" y="2082220"/>
            <a:ext cx="5298547" cy="2980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AutoShape 2" descr="blob:https://web.whatsapp.com/6648e166-8ffc-4dcf-bd2d-11a816f0168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68" y="2082220"/>
            <a:ext cx="5271770" cy="2980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967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4 bit 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310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64594"/>
          </a:xfrm>
        </p:spPr>
        <p:txBody>
          <a:bodyPr/>
          <a:lstStyle/>
          <a:p>
            <a:pPr algn="ctr"/>
            <a:r>
              <a:rPr lang="en-US" dirty="0" err="1" smtClean="0"/>
              <a:t>xor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03" y="2116361"/>
            <a:ext cx="4796719" cy="29184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300" y="2116360"/>
            <a:ext cx="5231956" cy="2918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22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861" y="161318"/>
            <a:ext cx="9905998" cy="615180"/>
          </a:xfrm>
        </p:spPr>
        <p:txBody>
          <a:bodyPr/>
          <a:lstStyle/>
          <a:p>
            <a:pPr algn="ctr"/>
            <a:r>
              <a:rPr lang="en-US" dirty="0" err="1" smtClean="0"/>
              <a:t>Xor</a:t>
            </a:r>
            <a:r>
              <a:rPr lang="en-US" dirty="0" smtClean="0"/>
              <a:t> 4 bit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53" y="960407"/>
            <a:ext cx="5199427" cy="2264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7" b="2839"/>
          <a:stretch/>
        </p:blipFill>
        <p:spPr>
          <a:xfrm>
            <a:off x="797185" y="960407"/>
            <a:ext cx="4728117" cy="2264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AutoShape 2" descr="blob:https://web.whatsapp.com/2f5dd2f1-1eba-4db9-8fee-528031250c8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439" y="3506150"/>
            <a:ext cx="5419657" cy="30485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418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53443"/>
          </a:xfrm>
        </p:spPr>
        <p:txBody>
          <a:bodyPr/>
          <a:lstStyle/>
          <a:p>
            <a:pPr algn="ctr"/>
            <a:r>
              <a:rPr lang="en-US" dirty="0" err="1" smtClean="0"/>
              <a:t>nand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0" y="1935257"/>
            <a:ext cx="5186060" cy="2917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/>
          <a:stretch/>
        </p:blipFill>
        <p:spPr>
          <a:xfrm>
            <a:off x="6334756" y="1935256"/>
            <a:ext cx="5211068" cy="2917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42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16182"/>
            <a:ext cx="9905998" cy="5641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Nand</a:t>
            </a:r>
            <a:r>
              <a:rPr lang="en-US" dirty="0" smtClean="0"/>
              <a:t> 4 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2" y="1689724"/>
            <a:ext cx="5255703" cy="3321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1689724"/>
            <a:ext cx="5349560" cy="3240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651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2653"/>
          </a:xfrm>
        </p:spPr>
        <p:txBody>
          <a:bodyPr/>
          <a:lstStyle/>
          <a:p>
            <a:pPr algn="ctr"/>
            <a:r>
              <a:rPr lang="en-US" dirty="0" smtClean="0"/>
              <a:t>Inverter 4 bit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3" y="1884556"/>
            <a:ext cx="4871661" cy="3250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708" y="1884556"/>
            <a:ext cx="5431882" cy="3250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869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9989"/>
          </a:xfrm>
        </p:spPr>
        <p:txBody>
          <a:bodyPr/>
          <a:lstStyle/>
          <a:p>
            <a:pPr algn="ctr"/>
            <a:r>
              <a:rPr lang="en-US" dirty="0" err="1" smtClean="0"/>
              <a:t>Incr</a:t>
            </a:r>
            <a:r>
              <a:rPr lang="en-US" dirty="0" smtClean="0"/>
              <a:t> 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29" y="1438507"/>
            <a:ext cx="9052488" cy="5092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81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3804"/>
          </a:xfrm>
        </p:spPr>
        <p:txBody>
          <a:bodyPr/>
          <a:lstStyle/>
          <a:p>
            <a:pPr algn="ctr"/>
            <a:r>
              <a:rPr lang="en-US" dirty="0" err="1" smtClean="0"/>
              <a:t>Decr</a:t>
            </a:r>
            <a:r>
              <a:rPr lang="en-US" dirty="0" smtClean="0"/>
              <a:t> 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50" y="2129883"/>
            <a:ext cx="5253462" cy="28658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99" y="2129882"/>
            <a:ext cx="4972999" cy="2865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5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DataPath</a:t>
            </a:r>
            <a:r>
              <a:rPr lang="en-US" b="1" dirty="0"/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data path is the core element of a microprocessor that can perform many functions, including</a:t>
            </a:r>
            <a:br>
              <a:rPr lang="en-US" dirty="0"/>
            </a:br>
            <a:r>
              <a:rPr lang="en-US" dirty="0"/>
              <a:t>arithmetic and logic evaluation, data movement, and storage of results in a memory address specified by</a:t>
            </a:r>
            <a:br>
              <a:rPr lang="en-US" dirty="0"/>
            </a:br>
            <a:r>
              <a:rPr lang="en-US" dirty="0"/>
              <a:t>the instruction. In this design project, teams must design a complete 4-bit data path consisting of a register</a:t>
            </a:r>
            <a:br>
              <a:rPr lang="en-US" dirty="0"/>
            </a:br>
            <a:r>
              <a:rPr lang="en-US" dirty="0"/>
              <a:t>file, an ALU (Arithmetic Logic Unit) and a shifter, as shown in Figure 1. The data path will be capable of</a:t>
            </a:r>
            <a:br>
              <a:rPr lang="en-US" dirty="0"/>
            </a:br>
            <a:r>
              <a:rPr lang="en-US" dirty="0"/>
              <a:t>multiple instructions determined by several control signals.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0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6897"/>
          </a:xfrm>
        </p:spPr>
        <p:txBody>
          <a:bodyPr/>
          <a:lstStyle/>
          <a:p>
            <a:pPr algn="ctr"/>
            <a:r>
              <a:rPr lang="en-US" dirty="0" smtClean="0"/>
              <a:t>Char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94" y="1505415"/>
            <a:ext cx="8349961" cy="46968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86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2292"/>
          </a:xfrm>
        </p:spPr>
        <p:txBody>
          <a:bodyPr/>
          <a:lstStyle/>
          <a:p>
            <a:pPr algn="ctr"/>
            <a:r>
              <a:rPr lang="en-US" dirty="0" smtClean="0"/>
              <a:t>Char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56" y="1371600"/>
            <a:ext cx="8818312" cy="4960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0525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72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For more information, click on the </a:t>
            </a:r>
            <a:r>
              <a:rPr lang="en-US" dirty="0" err="1"/>
              <a:t>GetHub</a:t>
            </a:r>
            <a:r>
              <a:rPr lang="en-US" dirty="0"/>
              <a:t> link or Scan the QR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56" y="3074678"/>
            <a:ext cx="3541712" cy="3541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657707" y="2125514"/>
            <a:ext cx="7389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github.com/tito642/4-bit-Microprocessor-Design-and-Implementation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7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DataPath</a:t>
            </a:r>
            <a:r>
              <a:rPr lang="en-US" b="1" dirty="0"/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39228"/>
            <a:ext cx="9905999" cy="4650059"/>
          </a:xfrm>
        </p:spPr>
        <p:txBody>
          <a:bodyPr>
            <a:noAutofit/>
          </a:bodyPr>
          <a:lstStyle/>
          <a:p>
            <a:r>
              <a:rPr lang="en-US" sz="1800" dirty="0"/>
              <a:t>The ALU can perform both arithmetic and bit-wise logical operations. The ALU will have two 4-bit</a:t>
            </a:r>
            <a:br>
              <a:rPr lang="en-US" sz="1800" dirty="0"/>
            </a:br>
            <a:r>
              <a:rPr lang="en-US" sz="1800" dirty="0"/>
              <a:t>data inputs and several control signals that specify the ALU function to be executed in a given clock cycle.</a:t>
            </a:r>
            <a:br>
              <a:rPr lang="en-US" sz="1800" dirty="0"/>
            </a:br>
            <a:r>
              <a:rPr lang="en-US" sz="1800" dirty="0"/>
              <a:t>The ALU input data is loaded into the latch at the rising edge of the ALU clock (clk2), and the output is</a:t>
            </a:r>
            <a:br>
              <a:rPr lang="en-US" sz="1800" dirty="0"/>
            </a:br>
            <a:r>
              <a:rPr lang="en-US" sz="1800" dirty="0"/>
              <a:t>generated after a delay due propagation through the combinational logic of the ALU and the shifter. The</a:t>
            </a:r>
            <a:br>
              <a:rPr lang="en-US" sz="1800" dirty="0"/>
            </a:br>
            <a:r>
              <a:rPr lang="en-US" sz="1800" dirty="0"/>
              <a:t>central component of an ALU is an adder, and for this project a Carry select adder will be used.</a:t>
            </a:r>
            <a:br>
              <a:rPr lang="en-US" sz="1800" dirty="0"/>
            </a:br>
            <a:r>
              <a:rPr lang="en-US" sz="1800" dirty="0"/>
              <a:t>A shifter provides data manipulation capabilities. A barrel shifter will be used because it has a very</a:t>
            </a:r>
            <a:br>
              <a:rPr lang="en-US" sz="1800" dirty="0"/>
            </a:br>
            <a:r>
              <a:rPr lang="en-US" sz="1800" dirty="0"/>
              <a:t>efficient layout and can perform n-bit shifts in a single clock cycle.</a:t>
            </a:r>
            <a:br>
              <a:rPr lang="en-US" sz="1800" dirty="0"/>
            </a:br>
            <a:r>
              <a:rPr lang="en-US" sz="1800" dirty="0"/>
              <a:t>The register file is a block of memory that provides the data inputs to and stores outputs from the ALU.</a:t>
            </a:r>
            <a:br>
              <a:rPr lang="en-US" sz="1800" dirty="0"/>
            </a:br>
            <a:r>
              <a:rPr lang="en-US" sz="1800" dirty="0"/>
              <a:t>The register file at read/write address is specified by control bits included in the opcode. In this project, the</a:t>
            </a:r>
            <a:br>
              <a:rPr lang="en-US" sz="1800" dirty="0"/>
            </a:br>
            <a:r>
              <a:rPr lang="en-US" sz="1800" dirty="0"/>
              <a:t>register file and ALU/shifter will be synchronized by two </a:t>
            </a:r>
            <a:r>
              <a:rPr lang="en-US" sz="1800" dirty="0" err="1"/>
              <a:t>nonoverlapping</a:t>
            </a:r>
            <a:r>
              <a:rPr lang="en-US" sz="1800" dirty="0"/>
              <a:t> clock phases that determine</a:t>
            </a:r>
            <a:br>
              <a:rPr lang="en-US" sz="1800" dirty="0"/>
            </a:br>
            <a:r>
              <a:rPr lang="en-US" sz="1800" dirty="0"/>
              <a:t>when data is latched into the register file (clk1) and into the ALU (clk2).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77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4342"/>
            <a:ext cx="9905998" cy="608116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DataPath</a:t>
            </a:r>
            <a:r>
              <a:rPr lang="en-US" b="1" dirty="0"/>
              <a:t> Design Specifications: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92458"/>
            <a:ext cx="9905999" cy="5129562"/>
          </a:xfrm>
        </p:spPr>
        <p:txBody>
          <a:bodyPr>
            <a:noAutofit/>
          </a:bodyPr>
          <a:lstStyle/>
          <a:p>
            <a:r>
              <a:rPr lang="en-US" sz="2800" dirty="0"/>
              <a:t>The following specifications must be achieved by the data path you design:</a:t>
            </a:r>
            <a:br>
              <a:rPr lang="en-US" sz="2800" dirty="0"/>
            </a:br>
            <a:r>
              <a:rPr lang="en-US" sz="2800" dirty="0"/>
              <a:t>a. </a:t>
            </a:r>
            <a:r>
              <a:rPr lang="en-US" sz="2800" b="1" i="1" dirty="0"/>
              <a:t>Bit width: </a:t>
            </a:r>
            <a:r>
              <a:rPr lang="en-US" sz="2800" dirty="0"/>
              <a:t>4</a:t>
            </a:r>
            <a:br>
              <a:rPr lang="en-US" sz="2800" dirty="0"/>
            </a:br>
            <a:r>
              <a:rPr lang="en-US" sz="2800" dirty="0"/>
              <a:t>b. </a:t>
            </a:r>
            <a:r>
              <a:rPr lang="en-US" sz="2800" b="1" i="1" dirty="0"/>
              <a:t>Inputs: </a:t>
            </a:r>
            <a:r>
              <a:rPr lang="en-US" sz="2800" dirty="0"/>
              <a:t>one 4-bit word (from the memory bus), 13 control/address bits (6 for the</a:t>
            </a:r>
            <a:br>
              <a:rPr lang="en-US" sz="2800" dirty="0"/>
            </a:br>
            <a:r>
              <a:rPr lang="en-US" sz="2800" dirty="0"/>
              <a:t>ALU/shifter, 7 for the register file), two non-overlapping clocks (clk1, clk2).</a:t>
            </a:r>
            <a:br>
              <a:rPr lang="en-US" sz="2800" dirty="0"/>
            </a:br>
            <a:r>
              <a:rPr lang="en-US" sz="2800" b="1" i="1" dirty="0"/>
              <a:t>c. </a:t>
            </a:r>
            <a:r>
              <a:rPr lang="en-US" sz="2800" b="1" i="1" dirty="0" smtClean="0"/>
              <a:t>Outputs: </a:t>
            </a:r>
            <a:r>
              <a:rPr lang="en-US" sz="2800" dirty="0" smtClean="0"/>
              <a:t>4-bit </a:t>
            </a:r>
            <a:r>
              <a:rPr lang="en-US" sz="2800" dirty="0"/>
              <a:t>word (F), 1 carry-out</a:t>
            </a:r>
            <a:br>
              <a:rPr lang="en-US" sz="2800" dirty="0"/>
            </a:br>
            <a:r>
              <a:rPr lang="en-US" sz="2800" dirty="0"/>
              <a:t>d. </a:t>
            </a:r>
            <a:r>
              <a:rPr lang="en-US" sz="2800" b="1" i="1" dirty="0"/>
              <a:t>Functions</a:t>
            </a:r>
            <a:r>
              <a:rPr lang="en-US" sz="2800" dirty="0"/>
              <a:t>: must implement </a:t>
            </a:r>
            <a:r>
              <a:rPr lang="en-US" sz="2800" b="1" i="1" dirty="0"/>
              <a:t>at least </a:t>
            </a:r>
            <a:r>
              <a:rPr lang="en-US" sz="2800" dirty="0"/>
              <a:t>the following functions: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607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95132"/>
            <a:ext cx="9905998" cy="59696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/>
              <a:t>ALU functions</a:t>
            </a:r>
            <a:r>
              <a:rPr lang="en-US" dirty="0"/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892097"/>
            <a:ext cx="9905999" cy="5575610"/>
          </a:xfrm>
        </p:spPr>
        <p:txBody>
          <a:bodyPr/>
          <a:lstStyle/>
          <a:p>
            <a:r>
              <a:rPr lang="en-US" i="1" dirty="0" smtClean="0"/>
              <a:t> A </a:t>
            </a:r>
            <a:r>
              <a:rPr lang="en-US" i="1" dirty="0"/>
              <a:t>NOR B</a:t>
            </a:r>
            <a:br>
              <a:rPr lang="en-US" i="1" dirty="0"/>
            </a:br>
            <a:r>
              <a:rPr lang="en-US" dirty="0"/>
              <a:t>• </a:t>
            </a:r>
            <a:r>
              <a:rPr lang="en-US" i="1" dirty="0"/>
              <a:t>A XOR B</a:t>
            </a:r>
            <a:br>
              <a:rPr lang="en-US" i="1" dirty="0"/>
            </a:br>
            <a:r>
              <a:rPr lang="en-US" dirty="0"/>
              <a:t>• </a:t>
            </a:r>
            <a:r>
              <a:rPr lang="en-US" i="1" dirty="0"/>
              <a:t>A NAND B</a:t>
            </a:r>
            <a:br>
              <a:rPr lang="en-US" i="1" dirty="0"/>
            </a:br>
            <a:r>
              <a:rPr lang="en-US" dirty="0"/>
              <a:t>• </a:t>
            </a:r>
            <a:r>
              <a:rPr lang="en-US" i="1" dirty="0"/>
              <a:t>NOT A (invert)</a:t>
            </a:r>
            <a:br>
              <a:rPr lang="en-US" i="1" dirty="0"/>
            </a:br>
            <a:r>
              <a:rPr lang="en-US" dirty="0"/>
              <a:t>• </a:t>
            </a:r>
            <a:r>
              <a:rPr lang="en-US" i="1" dirty="0"/>
              <a:t>Increment A</a:t>
            </a:r>
            <a:br>
              <a:rPr lang="en-US" i="1" dirty="0"/>
            </a:br>
            <a:r>
              <a:rPr lang="en-US" dirty="0"/>
              <a:t>• </a:t>
            </a:r>
            <a:r>
              <a:rPr lang="en-US" i="1" dirty="0"/>
              <a:t>Decrement A</a:t>
            </a:r>
            <a:br>
              <a:rPr lang="en-US" i="1" dirty="0"/>
            </a:br>
            <a:r>
              <a:rPr lang="en-US" dirty="0"/>
              <a:t>• </a:t>
            </a:r>
            <a:r>
              <a:rPr lang="en-US" i="1" dirty="0"/>
              <a:t>A + B</a:t>
            </a:r>
            <a:br>
              <a:rPr lang="en-US" i="1" dirty="0"/>
            </a:br>
            <a:r>
              <a:rPr lang="en-US" dirty="0"/>
              <a:t>• </a:t>
            </a:r>
            <a:r>
              <a:rPr lang="en-US" i="1" dirty="0"/>
              <a:t>A * B (Bonus Function)</a:t>
            </a:r>
            <a:br>
              <a:rPr lang="en-US" i="1" dirty="0"/>
            </a:br>
            <a:r>
              <a:rPr lang="en-US" dirty="0"/>
              <a:t>If you implement only these functions, you must do so with only three ALU control signals. There</a:t>
            </a:r>
            <a:br>
              <a:rPr lang="en-US" dirty="0"/>
            </a:br>
            <a:r>
              <a:rPr lang="en-US" dirty="0"/>
              <a:t>is no explicit </a:t>
            </a:r>
            <a:r>
              <a:rPr lang="en-US" dirty="0" err="1"/>
              <a:t>Cin</a:t>
            </a:r>
            <a:r>
              <a:rPr lang="en-US" dirty="0"/>
              <a:t> bit; </a:t>
            </a:r>
            <a:r>
              <a:rPr lang="en-US" dirty="0" err="1"/>
              <a:t>Cin</a:t>
            </a:r>
            <a:r>
              <a:rPr lang="en-US" dirty="0"/>
              <a:t> must be generated from the ALU control bits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7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300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/>
              <a:t>Shifter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59004"/>
            <a:ext cx="9905999" cy="5352585"/>
          </a:xfrm>
        </p:spPr>
        <p:txBody>
          <a:bodyPr>
            <a:noAutofit/>
          </a:bodyPr>
          <a:lstStyle/>
          <a:p>
            <a:r>
              <a:rPr lang="en-US" sz="3200" dirty="0"/>
              <a:t>The shifter must implement:</a:t>
            </a:r>
            <a:br>
              <a:rPr lang="en-US" sz="3200" dirty="0"/>
            </a:br>
            <a:r>
              <a:rPr lang="en-US" sz="3200" dirty="0"/>
              <a:t>• Pass (no shift)</a:t>
            </a:r>
            <a:br>
              <a:rPr lang="en-US" sz="3200" dirty="0"/>
            </a:br>
            <a:r>
              <a:rPr lang="en-US" sz="3200" dirty="0"/>
              <a:t>• Shift left 1.</a:t>
            </a:r>
            <a:br>
              <a:rPr lang="en-US" sz="3200" dirty="0"/>
            </a:br>
            <a:r>
              <a:rPr lang="en-US" sz="3200" dirty="0"/>
              <a:t>• Shift left 2.</a:t>
            </a:r>
            <a:br>
              <a:rPr lang="en-US" sz="3200" dirty="0"/>
            </a:br>
            <a:r>
              <a:rPr lang="en-US" sz="3200" dirty="0"/>
              <a:t>• Shift right 1.</a:t>
            </a:r>
            <a:br>
              <a:rPr lang="en-US" sz="3200" dirty="0"/>
            </a:br>
            <a:r>
              <a:rPr lang="en-US" sz="3200" dirty="0"/>
              <a:t>• Shift right 2.</a:t>
            </a:r>
            <a:br>
              <a:rPr lang="en-US" sz="3200" dirty="0"/>
            </a:br>
            <a:r>
              <a:rPr lang="en-US" sz="3200" dirty="0"/>
              <a:t>• Rotate right 1.</a:t>
            </a:r>
            <a:br>
              <a:rPr lang="en-US" sz="3200" dirty="0"/>
            </a:br>
            <a:r>
              <a:rPr lang="en-US" sz="3200" dirty="0"/>
              <a:t>• Rotate left 1.</a:t>
            </a:r>
            <a:r>
              <a:rPr lang="en-US" sz="3200" dirty="0"/>
              <a:t>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7927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157</TotalTime>
  <Words>2190</Words>
  <Application>Microsoft Office PowerPoint</Application>
  <PresentationFormat>Widescreen</PresentationFormat>
  <Paragraphs>94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Times New Roman</vt:lpstr>
      <vt:lpstr>TimesNewRomanPS-BoldMT</vt:lpstr>
      <vt:lpstr>Trebuchet MS</vt:lpstr>
      <vt:lpstr>Tw Cen MT</vt:lpstr>
      <vt:lpstr>Circuit</vt:lpstr>
      <vt:lpstr>PowerPoint Presentation</vt:lpstr>
      <vt:lpstr>Team Members </vt:lpstr>
      <vt:lpstr>Project Description: </vt:lpstr>
      <vt:lpstr>Project Description: </vt:lpstr>
      <vt:lpstr>DataPath:  </vt:lpstr>
      <vt:lpstr>DataPath:  </vt:lpstr>
      <vt:lpstr>DataPath Design Specifications:  </vt:lpstr>
      <vt:lpstr>ALU functions:  </vt:lpstr>
      <vt:lpstr>Shifter  </vt:lpstr>
      <vt:lpstr>Expanded functions  </vt:lpstr>
      <vt:lpstr>Control Bit Specifications:  </vt:lpstr>
      <vt:lpstr>Data Path Layout  </vt:lpstr>
      <vt:lpstr>Data Path Layout  </vt:lpstr>
      <vt:lpstr>Register File Description:  </vt:lpstr>
      <vt:lpstr>Register File Description:</vt:lpstr>
      <vt:lpstr>Clock/Timing Description:  </vt:lpstr>
      <vt:lpstr>Project Requirements (Deliverables):  </vt:lpstr>
      <vt:lpstr>Input and output naming:  </vt:lpstr>
      <vt:lpstr>The following characteristics must be measured and reported </vt:lpstr>
      <vt:lpstr>Circuit Requirements  </vt:lpstr>
      <vt:lpstr>Final project</vt:lpstr>
      <vt:lpstr>Top module</vt:lpstr>
      <vt:lpstr>alu</vt:lpstr>
      <vt:lpstr>alu</vt:lpstr>
      <vt:lpstr>Alu tb</vt:lpstr>
      <vt:lpstr>Alu tb</vt:lpstr>
      <vt:lpstr>Control unit</vt:lpstr>
      <vt:lpstr>Logic unit</vt:lpstr>
      <vt:lpstr>shifter</vt:lpstr>
      <vt:lpstr>4bit latch</vt:lpstr>
      <vt:lpstr>Pos latch</vt:lpstr>
      <vt:lpstr>S ram</vt:lpstr>
      <vt:lpstr>S ram 4*4</vt:lpstr>
      <vt:lpstr>S ram decoder</vt:lpstr>
      <vt:lpstr>Full adder</vt:lpstr>
      <vt:lpstr>Adder ribble</vt:lpstr>
      <vt:lpstr>Mux 2 to 1</vt:lpstr>
      <vt:lpstr>Mux 4*1</vt:lpstr>
      <vt:lpstr>Mux8to1 4bit</vt:lpstr>
      <vt:lpstr>nor</vt:lpstr>
      <vt:lpstr>Nor 4 bit</vt:lpstr>
      <vt:lpstr>4 bit or</vt:lpstr>
      <vt:lpstr>xor</vt:lpstr>
      <vt:lpstr>Xor 4 bit </vt:lpstr>
      <vt:lpstr>nand</vt:lpstr>
      <vt:lpstr>Nand 4 bit</vt:lpstr>
      <vt:lpstr>Inverter 4 bit </vt:lpstr>
      <vt:lpstr>Incr a</vt:lpstr>
      <vt:lpstr>Decr a</vt:lpstr>
      <vt:lpstr>Char 1</vt:lpstr>
      <vt:lpstr>Char </vt:lpstr>
      <vt:lpstr>For more information, click on the GetHub link or Scan the QR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Maher</dc:creator>
  <cp:lastModifiedBy>Maher</cp:lastModifiedBy>
  <cp:revision>18</cp:revision>
  <dcterms:created xsi:type="dcterms:W3CDTF">2024-05-17T19:29:20Z</dcterms:created>
  <dcterms:modified xsi:type="dcterms:W3CDTF">2024-05-19T18:03:06Z</dcterms:modified>
</cp:coreProperties>
</file>